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4778" r:id="rId2"/>
    <p:sldId id="1010" r:id="rId3"/>
    <p:sldId id="4780" r:id="rId4"/>
    <p:sldId id="4779" r:id="rId5"/>
    <p:sldId id="4781" r:id="rId6"/>
    <p:sldId id="4782" r:id="rId7"/>
    <p:sldId id="4783" r:id="rId8"/>
    <p:sldId id="4784" r:id="rId9"/>
    <p:sldId id="4785" r:id="rId10"/>
    <p:sldId id="4786" r:id="rId11"/>
    <p:sldId id="275" r:id="rId12"/>
  </p:sldIdLst>
  <p:sldSz cx="12192000" cy="6858000"/>
  <p:notesSz cx="6858000" cy="9144000"/>
  <p:embeddedFontLst>
    <p:embeddedFont>
      <p:font typeface="Arial Black" panose="020B0A04020102020204" pitchFamily="34" charset="0"/>
      <p:bold r:id="rId14"/>
    </p:embeddedFon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embeddedFont>
    <p:embeddedFont>
      <p:font typeface="Roboto" panose="020B0604020202020204" charset="0"/>
      <p:regular r:id="rId20"/>
      <p:bold r:id="rId21"/>
      <p:italic r:id="rId22"/>
      <p:boldItalic r:id="rId23"/>
    </p:embeddedFont>
    <p:embeddedFont>
      <p:font typeface="Roboto Light" panose="020B0604020202020204" charset="0"/>
      <p:regular r:id="rId24"/>
      <p:italic r:id="rId25"/>
    </p:embeddedFont>
    <p:embeddedFont>
      <p:font typeface="Roboto Medium" panose="020B060402020202020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ddhesh Pote" initials="SP" lastIdx="1" clrIdx="0">
    <p:extLst>
      <p:ext uri="{19B8F6BF-5375-455C-9EA6-DF929625EA0E}">
        <p15:presenceInfo xmlns:p15="http://schemas.microsoft.com/office/powerpoint/2012/main" userId="5c26c7fe3d208f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61" d="100"/>
          <a:sy n="61" d="100"/>
        </p:scale>
        <p:origin x="1124" y="60"/>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22/12/2020</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1.xm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253999"/>
            <a:ext cx="10479600" cy="635001"/>
          </a:xfrm>
        </p:spPr>
        <p:txBody>
          <a:bodyPr/>
          <a:lstStyle/>
          <a:p>
            <a:r>
              <a:rPr lang="en-AU" sz="2000" dirty="0">
                <a:latin typeface="+mj-lt"/>
              </a:rPr>
              <a:t>The performance of trail store had a significant increase during the trail period </a:t>
            </a:r>
            <a:r>
              <a:rPr lang="en-AU" sz="2000" dirty="0" err="1">
                <a:latin typeface="+mj-lt"/>
              </a:rPr>
              <a:t>i.e</a:t>
            </a:r>
            <a:r>
              <a:rPr lang="en-AU" sz="2000" dirty="0">
                <a:latin typeface="+mj-lt"/>
              </a:rPr>
              <a:t> from the month of February- April. Both the Sales and the no of Customers had increased significantly.</a:t>
            </a:r>
          </a:p>
        </p:txBody>
      </p:sp>
      <p:sp>
        <p:nvSpPr>
          <p:cNvPr id="3" name="TextBox 2">
            <a:extLst>
              <a:ext uri="{FF2B5EF4-FFF2-40B4-BE49-F238E27FC236}">
                <a16:creationId xmlns:a16="http://schemas.microsoft.com/office/drawing/2014/main" id="{16AAA7FA-0DB2-40F0-A4AA-59E1B277A545}"/>
              </a:ext>
            </a:extLst>
          </p:cNvPr>
          <p:cNvSpPr txBox="1"/>
          <p:nvPr/>
        </p:nvSpPr>
        <p:spPr>
          <a:xfrm>
            <a:off x="1286933" y="1651000"/>
            <a:ext cx="1490134" cy="550333"/>
          </a:xfrm>
          <a:prstGeom prst="rect">
            <a:avLst/>
          </a:prstGeom>
          <a:noFill/>
        </p:spPr>
        <p:txBody>
          <a:bodyPr wrap="square" lIns="0" tIns="0" rIns="0" bIns="0" rtlCol="0" anchor="t">
            <a:noAutofit/>
          </a:bodyPr>
          <a:lstStyle/>
          <a:p>
            <a:pPr algn="l"/>
            <a:endParaRPr lang="en-IN" sz="1200" dirty="0" err="1">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EBB24197-C45D-4F1C-BF73-84E324C781F9}"/>
              </a:ext>
            </a:extLst>
          </p:cNvPr>
          <p:cNvSpPr txBox="1"/>
          <p:nvPr/>
        </p:nvSpPr>
        <p:spPr>
          <a:xfrm>
            <a:off x="1286932" y="1410541"/>
            <a:ext cx="1405467" cy="515625"/>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store-77</a:t>
            </a:r>
          </a:p>
          <a:p>
            <a:pPr algn="l"/>
            <a:r>
              <a:rPr lang="en-IN" sz="1200" dirty="0">
                <a:latin typeface="Roboto Light" panose="02000000000000000000" pitchFamily="2" charset="0"/>
                <a:ea typeface="Roboto Light" panose="02000000000000000000" pitchFamily="2" charset="0"/>
              </a:rPr>
              <a:t>Control store - 233</a:t>
            </a:r>
          </a:p>
          <a:p>
            <a:pPr algn="l"/>
            <a:endParaRPr lang="en-IN" sz="1200" dirty="0" err="1">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9268B309-DBE6-4DE9-AD65-2F4558E35347}"/>
              </a:ext>
            </a:extLst>
          </p:cNvPr>
          <p:cNvSpPr txBox="1"/>
          <p:nvPr/>
        </p:nvSpPr>
        <p:spPr>
          <a:xfrm>
            <a:off x="1286933" y="3069167"/>
            <a:ext cx="1405467" cy="550333"/>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store-86</a:t>
            </a:r>
          </a:p>
          <a:p>
            <a:pPr algn="l"/>
            <a:r>
              <a:rPr lang="en-IN" sz="1200" dirty="0">
                <a:latin typeface="Roboto Light" panose="02000000000000000000" pitchFamily="2" charset="0"/>
                <a:ea typeface="Roboto Light" panose="02000000000000000000" pitchFamily="2" charset="0"/>
              </a:rPr>
              <a:t>Control store - 155</a:t>
            </a:r>
          </a:p>
        </p:txBody>
      </p:sp>
      <p:sp>
        <p:nvSpPr>
          <p:cNvPr id="7" name="TextBox 6">
            <a:extLst>
              <a:ext uri="{FF2B5EF4-FFF2-40B4-BE49-F238E27FC236}">
                <a16:creationId xmlns:a16="http://schemas.microsoft.com/office/drawing/2014/main" id="{67471FDE-01C2-40EA-BF5F-8F5B1CC98168}"/>
              </a:ext>
            </a:extLst>
          </p:cNvPr>
          <p:cNvSpPr txBox="1"/>
          <p:nvPr/>
        </p:nvSpPr>
        <p:spPr>
          <a:xfrm>
            <a:off x="1286933" y="4758267"/>
            <a:ext cx="1490134" cy="550333"/>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store-88</a:t>
            </a:r>
          </a:p>
          <a:p>
            <a:pPr algn="l"/>
            <a:r>
              <a:rPr lang="en-IN" sz="1200" dirty="0">
                <a:latin typeface="Roboto Light" panose="02000000000000000000" pitchFamily="2" charset="0"/>
                <a:ea typeface="Roboto Light" panose="02000000000000000000" pitchFamily="2" charset="0"/>
              </a:rPr>
              <a:t>Control store - 237</a:t>
            </a:r>
          </a:p>
        </p:txBody>
      </p:sp>
      <p:pic>
        <p:nvPicPr>
          <p:cNvPr id="9" name="Picture 8">
            <a:extLst>
              <a:ext uri="{FF2B5EF4-FFF2-40B4-BE49-F238E27FC236}">
                <a16:creationId xmlns:a16="http://schemas.microsoft.com/office/drawing/2014/main" id="{3F135367-4E97-4AEF-8459-F554A2B65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41" y="1142983"/>
            <a:ext cx="3843867" cy="1617150"/>
          </a:xfrm>
          <a:prstGeom prst="rect">
            <a:avLst/>
          </a:prstGeom>
        </p:spPr>
      </p:pic>
      <p:pic>
        <p:nvPicPr>
          <p:cNvPr id="11" name="Picture 10">
            <a:extLst>
              <a:ext uri="{FF2B5EF4-FFF2-40B4-BE49-F238E27FC236}">
                <a16:creationId xmlns:a16="http://schemas.microsoft.com/office/drawing/2014/main" id="{6AD35DFE-F025-458D-86F8-B19AD6464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0" y="1142982"/>
            <a:ext cx="3953933" cy="1617151"/>
          </a:xfrm>
          <a:prstGeom prst="rect">
            <a:avLst/>
          </a:prstGeom>
        </p:spPr>
      </p:pic>
      <p:pic>
        <p:nvPicPr>
          <p:cNvPr id="13" name="Picture 12">
            <a:extLst>
              <a:ext uri="{FF2B5EF4-FFF2-40B4-BE49-F238E27FC236}">
                <a16:creationId xmlns:a16="http://schemas.microsoft.com/office/drawing/2014/main" id="{A6CD66C6-B4DB-46D6-BDD9-675F80DE4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342" y="3069166"/>
            <a:ext cx="3843866" cy="1409701"/>
          </a:xfrm>
          <a:prstGeom prst="rect">
            <a:avLst/>
          </a:prstGeom>
        </p:spPr>
      </p:pic>
      <p:pic>
        <p:nvPicPr>
          <p:cNvPr id="15" name="Picture 14">
            <a:extLst>
              <a:ext uri="{FF2B5EF4-FFF2-40B4-BE49-F238E27FC236}">
                <a16:creationId xmlns:a16="http://schemas.microsoft.com/office/drawing/2014/main" id="{3E6A4039-8DA9-420C-BC1F-781A456E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0600" y="3014115"/>
            <a:ext cx="3953933" cy="1464752"/>
          </a:xfrm>
          <a:prstGeom prst="rect">
            <a:avLst/>
          </a:prstGeom>
        </p:spPr>
      </p:pic>
      <p:pic>
        <p:nvPicPr>
          <p:cNvPr id="17" name="Picture 16">
            <a:extLst>
              <a:ext uri="{FF2B5EF4-FFF2-40B4-BE49-F238E27FC236}">
                <a16:creationId xmlns:a16="http://schemas.microsoft.com/office/drawing/2014/main" id="{2D44A4AD-D89F-48F2-86B0-02150B0BD7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1340" y="4707468"/>
            <a:ext cx="3824527" cy="1532468"/>
          </a:xfrm>
          <a:prstGeom prst="rect">
            <a:avLst/>
          </a:prstGeom>
        </p:spPr>
      </p:pic>
      <p:pic>
        <p:nvPicPr>
          <p:cNvPr id="19" name="Picture 18">
            <a:extLst>
              <a:ext uri="{FF2B5EF4-FFF2-40B4-BE49-F238E27FC236}">
                <a16:creationId xmlns:a16="http://schemas.microsoft.com/office/drawing/2014/main" id="{E6526A02-D957-4CE2-BDDB-F6A9BC7DE2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0600" y="4620685"/>
            <a:ext cx="3953933" cy="1617151"/>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a:xfrm>
            <a:off x="1196974" y="255559"/>
            <a:ext cx="10479600" cy="824400"/>
          </a:xfrm>
        </p:spPr>
        <p:txBody>
          <a:bodyPr/>
          <a:lstStyle/>
          <a:p>
            <a:r>
              <a:rPr lang="en-AU" dirty="0">
                <a:latin typeface="Roboto" panose="020B0604020202020204" charset="0"/>
                <a:ea typeface="Roboto" panose="020B0604020202020204" charset="0"/>
              </a:rPr>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4" y="1749507"/>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839333" y="1696956"/>
            <a:ext cx="1896185" cy="1718741"/>
          </a:xfrm>
          <a:prstGeom prst="rect">
            <a:avLst/>
          </a:prstGeom>
          <a:noFill/>
        </p:spPr>
        <p:txBody>
          <a:bodyPr wrap="square" lIns="0" tIns="0" rIns="0" bIns="0" rtlCol="0" anchor="t">
            <a:noAutofit/>
          </a:bodyPr>
          <a:lstStyle/>
          <a:p>
            <a:pPr algn="l"/>
            <a:r>
              <a:rPr lang="en-AU" sz="1600" b="1"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600" b="1" dirty="0">
                <a:latin typeface="Roboto" panose="02000000000000000000" pitchFamily="2" charset="0"/>
                <a:ea typeface="Roboto" panose="02000000000000000000" pitchFamily="2" charset="0"/>
                <a:cs typeface="Roboto" panose="02000000000000000000" pitchFamily="2" charset="0"/>
              </a:rPr>
              <a:t>Task 2</a:t>
            </a:r>
          </a:p>
        </p:txBody>
      </p:sp>
      <p:sp>
        <p:nvSpPr>
          <p:cNvPr id="7" name="TextBox 6">
            <a:extLst>
              <a:ext uri="{FF2B5EF4-FFF2-40B4-BE49-F238E27FC236}">
                <a16:creationId xmlns:a16="http://schemas.microsoft.com/office/drawing/2014/main" id="{7C949C27-3E05-4AA4-A1A8-5696F6F3C356}"/>
              </a:ext>
            </a:extLst>
          </p:cNvPr>
          <p:cNvSpPr txBox="1"/>
          <p:nvPr/>
        </p:nvSpPr>
        <p:spPr>
          <a:xfrm>
            <a:off x="3456386" y="1551796"/>
            <a:ext cx="8577239" cy="2442687"/>
          </a:xfrm>
          <a:prstGeom prst="rect">
            <a:avLst/>
          </a:prstGeom>
          <a:noFill/>
        </p:spPr>
        <p:txBody>
          <a:bodyPr wrap="square" lIns="0" tIns="0" rIns="0" bIns="0" rtlCol="0" anchor="t">
            <a:noAutofit/>
          </a:bodyPr>
          <a:lstStyle/>
          <a:p>
            <a:r>
              <a:rPr lang="en-IN" sz="2000" b="1" i="0" dirty="0">
                <a:solidFill>
                  <a:srgbClr val="FFFFFF"/>
                </a:solidFill>
                <a:effectLst/>
                <a:latin typeface="Open Sans"/>
              </a:rPr>
              <a:t> </a:t>
            </a:r>
            <a:r>
              <a:rPr lang="en-US" b="1" i="0" dirty="0">
                <a:effectLst/>
                <a:latin typeface="+mj-lt"/>
              </a:rPr>
              <a:t>Data preparation and customer analytics</a:t>
            </a:r>
          </a:p>
          <a:p>
            <a:pPr algn="l"/>
            <a:r>
              <a:rPr lang="en-US" sz="1600" dirty="0">
                <a:latin typeface="+mj-lt"/>
                <a:ea typeface="Roboto Light" panose="020B0604020202020204" charset="0"/>
              </a:rPr>
              <a:t>The task was to present a strategic recommendation to the client that is supported by data which can be further used for the upcoming category review. </a:t>
            </a:r>
            <a:r>
              <a:rPr lang="en-US" sz="1600" b="0" i="0" dirty="0">
                <a:solidFill>
                  <a:srgbClr val="333333"/>
                </a:solidFill>
                <a:effectLst/>
                <a:latin typeface="+mj-lt"/>
                <a:ea typeface="Roboto Light" panose="020B0604020202020204" charset="0"/>
              </a:rPr>
              <a:t>The insights from this analysis will feed into the supermarket’s strategic plan for the chip category in the next half year. Some of the main tasks are as follows -:</a:t>
            </a:r>
          </a:p>
          <a:p>
            <a:pPr marL="285750" indent="-285750" algn="l">
              <a:buFont typeface="Arial" panose="020B0604020202020204" pitchFamily="34" charset="0"/>
              <a:buChar char="•"/>
            </a:pPr>
            <a:r>
              <a:rPr lang="en-US" sz="1600" dirty="0">
                <a:solidFill>
                  <a:srgbClr val="333333"/>
                </a:solidFill>
                <a:latin typeface="+mj-lt"/>
                <a:ea typeface="Roboto Light" panose="020B0604020202020204" charset="0"/>
              </a:rPr>
              <a:t>Examine transaction data and customer data.</a:t>
            </a:r>
          </a:p>
          <a:p>
            <a:pPr marL="285750" indent="-285750" algn="l">
              <a:buFont typeface="Arial" panose="020B0604020202020204" pitchFamily="34" charset="0"/>
              <a:buChar char="•"/>
            </a:pPr>
            <a:r>
              <a:rPr lang="en-US" sz="1600" b="0" i="0" dirty="0">
                <a:solidFill>
                  <a:srgbClr val="333333"/>
                </a:solidFill>
                <a:effectLst/>
                <a:latin typeface="+mj-lt"/>
                <a:ea typeface="Roboto Light" panose="020B0604020202020204" charset="0"/>
              </a:rPr>
              <a:t>Data analysis and customer segments.</a:t>
            </a:r>
          </a:p>
          <a:p>
            <a:pPr marL="285750" indent="-285750" algn="l">
              <a:buFont typeface="Arial" panose="020B0604020202020204" pitchFamily="34" charset="0"/>
              <a:buChar char="•"/>
            </a:pPr>
            <a:r>
              <a:rPr lang="en-US" sz="1600" dirty="0">
                <a:solidFill>
                  <a:srgbClr val="333333"/>
                </a:solidFill>
                <a:latin typeface="+mj-lt"/>
                <a:ea typeface="Roboto Light" panose="020B0604020202020204" charset="0"/>
              </a:rPr>
              <a:t>Deep dive into customer segments.</a:t>
            </a:r>
          </a:p>
          <a:p>
            <a:pPr marL="285750" indent="-285750" algn="l">
              <a:buFont typeface="Arial" panose="020B0604020202020204" pitchFamily="34" charset="0"/>
              <a:buChar char="•"/>
            </a:pPr>
            <a:r>
              <a:rPr lang="en-US" sz="1600" b="0" i="0" dirty="0">
                <a:solidFill>
                  <a:srgbClr val="333333"/>
                </a:solidFill>
                <a:effectLst/>
                <a:latin typeface="+mj-lt"/>
                <a:ea typeface="Roboto Light" panose="020B0604020202020204" charset="0"/>
              </a:rPr>
              <a:t>Visualization of data.</a:t>
            </a:r>
          </a:p>
          <a:p>
            <a:pPr marL="285750" indent="-285750" algn="l">
              <a:buFont typeface="Arial" panose="020B0604020202020204" pitchFamily="34" charset="0"/>
              <a:buChar char="•"/>
            </a:pPr>
            <a:endParaRPr lang="en-US" sz="1600" b="0" i="0" dirty="0">
              <a:solidFill>
                <a:srgbClr val="333333"/>
              </a:solidFill>
              <a:effectLst/>
              <a:latin typeface="+mj-lt"/>
            </a:endParaRPr>
          </a:p>
          <a:p>
            <a:br>
              <a:rPr lang="en-US" dirty="0">
                <a:latin typeface="+mj-lt"/>
              </a:rPr>
            </a:br>
            <a:endParaRPr lang="en-US" i="0" dirty="0">
              <a:effectLst/>
              <a:latin typeface="+mj-lt"/>
            </a:endParaRPr>
          </a:p>
          <a:p>
            <a:endParaRPr lang="en-IN" sz="1200" b="1" i="0" dirty="0">
              <a:effectLst/>
              <a:latin typeface="Open Sans"/>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3456386" y="4129238"/>
            <a:ext cx="7580989" cy="1838424"/>
          </a:xfrm>
          <a:prstGeom prst="rect">
            <a:avLst/>
          </a:prstGeom>
          <a:noFill/>
        </p:spPr>
        <p:txBody>
          <a:bodyPr wrap="square" lIns="0" tIns="0" rIns="0" bIns="0" rtlCol="0" anchor="t">
            <a:noAutofit/>
          </a:bodyPr>
          <a:lstStyle/>
          <a:p>
            <a:r>
              <a:rPr lang="en-IN" b="1" i="0" dirty="0">
                <a:effectLst/>
                <a:latin typeface="+mj-lt"/>
              </a:rPr>
              <a:t>Experimentation and uplift testing</a:t>
            </a:r>
          </a:p>
          <a:p>
            <a:r>
              <a:rPr lang="en-AU" sz="1600" dirty="0">
                <a:latin typeface="+mj-lt"/>
                <a:ea typeface="Roboto Light" panose="02000000000000000000" pitchFamily="2" charset="0"/>
              </a:rPr>
              <a:t>The task was to test </a:t>
            </a:r>
            <a:r>
              <a:rPr lang="en-US" sz="1600" i="0" dirty="0">
                <a:solidFill>
                  <a:srgbClr val="333333"/>
                </a:solidFill>
                <a:latin typeface="+mj-lt"/>
              </a:rPr>
              <a:t>the impact of the new trial layouts with a data driven recommendation to whether or not the trial layout should be rolled out to all their stores. Some of the main tasks are as follows -:</a:t>
            </a:r>
          </a:p>
          <a:p>
            <a:pPr marL="285750" indent="-285750">
              <a:buFont typeface="Arial" panose="020B0604020202020204" pitchFamily="34" charset="0"/>
              <a:buChar char="•"/>
            </a:pPr>
            <a:r>
              <a:rPr lang="en-US" sz="1600" dirty="0">
                <a:solidFill>
                  <a:srgbClr val="333333"/>
                </a:solidFill>
                <a:latin typeface="+mj-lt"/>
                <a:ea typeface="Roboto Light" panose="02000000000000000000" pitchFamily="2" charset="0"/>
              </a:rPr>
              <a:t>Select control store</a:t>
            </a:r>
          </a:p>
          <a:p>
            <a:pPr marL="285750" indent="-285750">
              <a:buFont typeface="Arial" panose="020B0604020202020204" pitchFamily="34" charset="0"/>
              <a:buChar char="•"/>
            </a:pPr>
            <a:r>
              <a:rPr lang="en-US" sz="1600" dirty="0">
                <a:solidFill>
                  <a:srgbClr val="333333"/>
                </a:solidFill>
                <a:latin typeface="+mj-lt"/>
                <a:ea typeface="Roboto Light" panose="02000000000000000000" pitchFamily="2" charset="0"/>
              </a:rPr>
              <a:t>Assessment of the trail</a:t>
            </a:r>
          </a:p>
          <a:p>
            <a:pPr marL="285750" indent="-285750">
              <a:buFont typeface="Arial" panose="020B0604020202020204" pitchFamily="34" charset="0"/>
              <a:buChar char="•"/>
            </a:pPr>
            <a:r>
              <a:rPr lang="en-US" sz="1600" dirty="0">
                <a:solidFill>
                  <a:srgbClr val="333333"/>
                </a:solidFill>
                <a:latin typeface="+mj-lt"/>
                <a:ea typeface="Roboto Light" panose="02000000000000000000" pitchFamily="2" charset="0"/>
              </a:rPr>
              <a:t>Collate findings</a:t>
            </a:r>
            <a:endParaRPr lang="en-AU" sz="1600" dirty="0">
              <a:latin typeface="+mj-lt"/>
              <a:ea typeface="Roboto Light" panose="02000000000000000000" pitchFamily="2"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49" y="400050"/>
            <a:ext cx="7134928" cy="971550"/>
          </a:xfrm>
        </p:spPr>
        <p:txBody>
          <a:bodyPr/>
          <a:lstStyle/>
          <a:p>
            <a:r>
              <a:rPr lang="en-AU" dirty="0"/>
              <a:t>Task 1-  </a:t>
            </a:r>
            <a:br>
              <a:rPr lang="en-AU" dirty="0"/>
            </a:br>
            <a:r>
              <a:rPr lang="en-AU" sz="2400" b="1" dirty="0">
                <a:latin typeface="Arial Black" panose="020B0A04020102020204" pitchFamily="34" charset="0"/>
              </a:rPr>
              <a:t>Data preparation and customer analytics</a:t>
            </a:r>
            <a:r>
              <a:rPr lang="en-AU" dirty="0">
                <a:latin typeface="Arial Black" panose="020B0A04020102020204" pitchFamily="34" charset="0"/>
              </a:rPr>
              <a:t> </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a:xfrm>
            <a:off x="1201737" y="3122613"/>
            <a:ext cx="10906843" cy="3037556"/>
          </a:xfrm>
        </p:spPr>
        <p:txBody>
          <a:bodyPr/>
          <a:lstStyle/>
          <a:p>
            <a:r>
              <a:rPr lang="en-AU" dirty="0"/>
              <a:t>Categories </a:t>
            </a:r>
          </a:p>
          <a:p>
            <a:r>
              <a:rPr lang="en-AU" sz="1800" dirty="0"/>
              <a:t>Customers – Divided on the basis of</a:t>
            </a:r>
          </a:p>
          <a:p>
            <a:pPr marL="285750" indent="-285750">
              <a:buFont typeface="Arial" panose="020B0604020202020204" pitchFamily="34" charset="0"/>
              <a:buChar char="•"/>
            </a:pPr>
            <a:r>
              <a:rPr lang="en-AU" sz="1600" dirty="0"/>
              <a:t>LIFESTAGE – MIDAGE SINGLE/COUPLES, NEW FAMILIES, OLDER FAMILES, OLDER SINGLES/COUPLES, RETIREES , YOUNG FAMILIES AND YOUNG SINGLES/COUPLES</a:t>
            </a:r>
          </a:p>
          <a:p>
            <a:pPr marL="285750" indent="-285750">
              <a:buFont typeface="Arial" panose="020B0604020202020204" pitchFamily="34" charset="0"/>
              <a:buChar char="•"/>
            </a:pPr>
            <a:r>
              <a:rPr lang="en-AU" sz="1600" dirty="0"/>
              <a:t>PREMIUM CUSTOMERS – BUDGET, MAINSTREAM AND PREMIUM</a:t>
            </a:r>
          </a:p>
          <a:p>
            <a:r>
              <a:rPr lang="en-AU" sz="1800" dirty="0"/>
              <a:t>Chips – Divided on the basis of</a:t>
            </a:r>
          </a:p>
          <a:p>
            <a:pPr marL="285750" indent="-285750">
              <a:buFont typeface="Arial" panose="020B0604020202020204" pitchFamily="34" charset="0"/>
              <a:buChar char="•"/>
            </a:pPr>
            <a:r>
              <a:rPr lang="en-AU" sz="1600" dirty="0"/>
              <a:t>BRANDS – Chips were categorized on the basis of brands such as Doritos, Pringles, Kettles etc</a:t>
            </a:r>
          </a:p>
          <a:p>
            <a:pPr marL="285750" indent="-285750">
              <a:buFont typeface="Arial" panose="020B0604020202020204" pitchFamily="34" charset="0"/>
              <a:buChar char="•"/>
            </a:pPr>
            <a:r>
              <a:rPr lang="en-AU" sz="1600" dirty="0"/>
              <a:t>PACK SIZE – Chips were categorized under different pack size such as 170g, 380g, 175g etc</a:t>
            </a:r>
          </a:p>
          <a:p>
            <a:endParaRPr lang="en-AU" dirty="0"/>
          </a:p>
          <a:p>
            <a:endParaRPr lang="en-AU" sz="2000" dirty="0"/>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48849" y="407783"/>
            <a:ext cx="10479600" cy="824400"/>
          </a:xfrm>
        </p:spPr>
        <p:txBody>
          <a:bodyPr/>
          <a:lstStyle/>
          <a:p>
            <a:r>
              <a:rPr lang="en-AU" sz="3200" b="1" dirty="0"/>
              <a:t>Overview:</a:t>
            </a:r>
          </a:p>
          <a:p>
            <a:endParaRPr lang="en-US" dirty="0"/>
          </a:p>
          <a:p>
            <a:r>
              <a:rPr lang="en-US" dirty="0"/>
              <a:t>Sales have mainly been due to Budget - older families, Mainstream - young singles/couples, and Mainstream retirees shoppers. We found that the high spend in chips for mainstream young singles/couples and retirees is due to there being more of them than other buyers. Mainstream, </a:t>
            </a:r>
            <a:r>
              <a:rPr lang="en-US" dirty="0" err="1"/>
              <a:t>midage</a:t>
            </a:r>
            <a:r>
              <a:rPr lang="en-US" dirty="0"/>
              <a:t> and young singles and couples are also more likely to pay more per packet of chips. This is indicative of impulse buying behavior.</a:t>
            </a:r>
          </a:p>
          <a:p>
            <a:r>
              <a:rPr lang="en-US" dirty="0"/>
              <a:t>We’ve also found that Mainstream young singles and couples are 23% more likely to purchase Tyrrells chips compared to the rest of the population</a:t>
            </a:r>
          </a:p>
          <a:p>
            <a:r>
              <a:rPr lang="en-US" dirty="0"/>
              <a:t>Also the pack size of 170g , 175g and 380 are the most preferred ones</a:t>
            </a:r>
            <a:endParaRPr lang="en-AU" dirty="0"/>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Total no of sales according to the LIFESTAGE and PREMIUM CUSTOMERS</a:t>
            </a:r>
          </a:p>
        </p:txBody>
      </p:sp>
      <p:pic>
        <p:nvPicPr>
          <p:cNvPr id="7" name="Picture 6">
            <a:extLst>
              <a:ext uri="{FF2B5EF4-FFF2-40B4-BE49-F238E27FC236}">
                <a16:creationId xmlns:a16="http://schemas.microsoft.com/office/drawing/2014/main" id="{760B4B64-F42D-422E-92ED-4E7753816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9366"/>
            <a:ext cx="10886173" cy="5309678"/>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sp>
        <p:nvSpPr>
          <p:cNvPr id="6" name="Text Placeholder 5">
            <a:extLst>
              <a:ext uri="{FF2B5EF4-FFF2-40B4-BE49-F238E27FC236}">
                <a16:creationId xmlns:a16="http://schemas.microsoft.com/office/drawing/2014/main" id="{B009C83B-D6B4-4AF7-8A79-CAB44FF34934}"/>
              </a:ext>
            </a:extLst>
          </p:cNvPr>
          <p:cNvSpPr>
            <a:spLocks noGrp="1"/>
          </p:cNvSpPr>
          <p:nvPr>
            <p:ph type="body" sz="quarter" idx="10"/>
          </p:nvPr>
        </p:nvSpPr>
        <p:spPr/>
        <p:txBody>
          <a:bodyPr/>
          <a:lstStyle/>
          <a:p>
            <a:r>
              <a:rPr lang="en-US" sz="2800" b="1" dirty="0"/>
              <a:t>Proportion of customers by Affluence and LIFESTAGE</a:t>
            </a:r>
            <a:endParaRPr lang="en-IN" sz="2800" b="1" dirty="0"/>
          </a:p>
        </p:txBody>
      </p:sp>
      <p:pic>
        <p:nvPicPr>
          <p:cNvPr id="14" name="Picture 13">
            <a:extLst>
              <a:ext uri="{FF2B5EF4-FFF2-40B4-BE49-F238E27FC236}">
                <a16:creationId xmlns:a16="http://schemas.microsoft.com/office/drawing/2014/main" id="{F9C8897A-631D-47F1-BA12-CB69ED8BC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914" y="1230016"/>
            <a:ext cx="9914021" cy="5062636"/>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50" y="400050"/>
            <a:ext cx="6826918" cy="971550"/>
          </a:xfrm>
        </p:spPr>
        <p:txBody>
          <a:bodyPr/>
          <a:lstStyle/>
          <a:p>
            <a:r>
              <a:rPr lang="en-AU" dirty="0"/>
              <a:t>Task -2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a:xfrm>
            <a:off x="1201738" y="3122612"/>
            <a:ext cx="10107946" cy="2516187"/>
          </a:xfrm>
        </p:spPr>
        <p:txBody>
          <a:bodyPr/>
          <a:lstStyle/>
          <a:p>
            <a:r>
              <a:rPr lang="en-AU" sz="3200" dirty="0">
                <a:latin typeface="Roboto" panose="020B0604020202020204" charset="0"/>
                <a:ea typeface="Roboto" panose="020B0604020202020204" charset="0"/>
              </a:rPr>
              <a:t>Trial store performance</a:t>
            </a:r>
          </a:p>
          <a:p>
            <a:r>
              <a:rPr lang="en-US" dirty="0">
                <a:latin typeface="Roboto Light" panose="020B0604020202020204" charset="0"/>
                <a:ea typeface="Roboto Light" panose="020B0604020202020204" charset="0"/>
              </a:rPr>
              <a:t>We’ve found control stores 233, 155, 237 for trial stores 77, 86 and 88 respectively.</a:t>
            </a:r>
          </a:p>
          <a:p>
            <a:r>
              <a:rPr lang="en-US" dirty="0">
                <a:latin typeface="Roboto Light" panose="020B0604020202020204" charset="0"/>
                <a:ea typeface="Roboto Light" panose="020B0604020202020204" charset="0"/>
              </a:rPr>
              <a:t>The results for trial stores 77, 86 and 88 during the trial period show a significant difference in at least two of the three trial months.</a:t>
            </a:r>
            <a:endParaRPr lang="en-AU" dirty="0">
              <a:latin typeface="Roboto Light" panose="020B0604020202020204" charset="0"/>
              <a:ea typeface="Roboto Light" panose="020B0604020202020204" charset="0"/>
            </a:endParaRP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Explanation of the control store vs other stores</a:t>
            </a:r>
          </a:p>
          <a:p>
            <a:r>
              <a:rPr lang="en-AU" sz="1400" dirty="0"/>
              <a:t>Other stores in comparison with control stores had a boost in no of sales and no of customers during the trial period </a:t>
            </a:r>
          </a:p>
        </p:txBody>
      </p:sp>
      <mc:AlternateContent xmlns:mc="http://schemas.openxmlformats.org/markup-compatibility/2006">
        <mc:Choice xmlns:psez="http://schemas.microsoft.com/office/powerpoint/2016/sectionzoom" Requires="psez">
          <p:graphicFrame>
            <p:nvGraphicFramePr>
              <p:cNvPr id="5" name="Section Zoom 4">
                <a:extLst>
                  <a:ext uri="{FF2B5EF4-FFF2-40B4-BE49-F238E27FC236}">
                    <a16:creationId xmlns:a16="http://schemas.microsoft.com/office/drawing/2014/main" id="{F74D23C0-0054-4295-B6A4-C790E87834B5}"/>
                  </a:ext>
                </a:extLst>
              </p:cNvPr>
              <p:cNvGraphicFramePr>
                <a:graphicFrameLocks noChangeAspect="1"/>
              </p:cNvGraphicFramePr>
              <p:nvPr>
                <p:extLst>
                  <p:ext uri="{D42A27DB-BD31-4B8C-83A1-F6EECF244321}">
                    <p14:modId xmlns:p14="http://schemas.microsoft.com/office/powerpoint/2010/main" val="2461393185"/>
                  </p:ext>
                </p:extLst>
              </p:nvPr>
            </p:nvGraphicFramePr>
            <p:xfrm>
              <a:off x="-3429301" y="3461462"/>
              <a:ext cx="3048000" cy="1714500"/>
            </p:xfrm>
            <a:graphic>
              <a:graphicData uri="http://schemas.microsoft.com/office/powerpoint/2016/sectionzoom">
                <psez:sectionZm>
                  <psez:sectionZmObj sectionId="{1BDF34DF-3DC5-4B3F-AADB-BBEF917A852B}">
                    <psez:zmPr id="{C212774B-16CF-46F7-B865-F3D1F0B58BAC}"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p:pic>
            <p:nvPicPr>
              <p:cNvPr id="5" name="Section Zoom 4">
                <a:hlinkClick r:id="rId3" action="ppaction://hlinksldjump"/>
                <a:extLst>
                  <a:ext uri="{FF2B5EF4-FFF2-40B4-BE49-F238E27FC236}">
                    <a16:creationId xmlns:a16="http://schemas.microsoft.com/office/drawing/2014/main" id="{F74D23C0-0054-4295-B6A4-C790E87834B5}"/>
                  </a:ext>
                </a:extLst>
              </p:cNvPr>
              <p:cNvPicPr>
                <a:picLocks noGrp="1" noRot="1" noChangeAspect="1" noMove="1" noResize="1" noEditPoints="1" noAdjustHandles="1" noChangeArrowheads="1" noChangeShapeType="1"/>
              </p:cNvPicPr>
              <p:nvPr/>
            </p:nvPicPr>
            <p:blipFill>
              <a:blip r:embed="rId2"/>
              <a:stretch>
                <a:fillRect/>
              </a:stretch>
            </p:blipFill>
            <p:spPr>
              <a:xfrm>
                <a:off x="-3429301" y="3461462"/>
                <a:ext cx="3048000" cy="1714500"/>
              </a:xfrm>
              <a:prstGeom prst="rect">
                <a:avLst/>
              </a:prstGeom>
              <a:ln w="3175">
                <a:solidFill>
                  <a:prstClr val="ltGray"/>
                </a:solidFill>
              </a:ln>
            </p:spPr>
          </p:pic>
        </mc:Fallback>
      </mc:AlternateContent>
      <p:sp>
        <p:nvSpPr>
          <p:cNvPr id="6" name="TextBox 5">
            <a:extLst>
              <a:ext uri="{FF2B5EF4-FFF2-40B4-BE49-F238E27FC236}">
                <a16:creationId xmlns:a16="http://schemas.microsoft.com/office/drawing/2014/main" id="{39E25141-4CA3-4C85-A9FA-C0D74E46E07B}"/>
              </a:ext>
            </a:extLst>
          </p:cNvPr>
          <p:cNvSpPr txBox="1"/>
          <p:nvPr/>
        </p:nvSpPr>
        <p:spPr>
          <a:xfrm>
            <a:off x="1424539" y="1925053"/>
            <a:ext cx="1241659" cy="555876"/>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store-77</a:t>
            </a:r>
          </a:p>
          <a:p>
            <a:pPr algn="l"/>
            <a:r>
              <a:rPr lang="en-IN" sz="1200" dirty="0">
                <a:latin typeface="Roboto Light" panose="02000000000000000000" pitchFamily="2" charset="0"/>
                <a:ea typeface="Roboto Light" panose="02000000000000000000" pitchFamily="2" charset="0"/>
              </a:rPr>
              <a:t>Control store - 233</a:t>
            </a:r>
          </a:p>
        </p:txBody>
      </p:sp>
      <p:sp>
        <p:nvSpPr>
          <p:cNvPr id="8" name="TextBox 7">
            <a:extLst>
              <a:ext uri="{FF2B5EF4-FFF2-40B4-BE49-F238E27FC236}">
                <a16:creationId xmlns:a16="http://schemas.microsoft.com/office/drawing/2014/main" id="{D9027EA4-608A-418C-9128-E03AA9008E90}"/>
              </a:ext>
            </a:extLst>
          </p:cNvPr>
          <p:cNvSpPr txBox="1"/>
          <p:nvPr/>
        </p:nvSpPr>
        <p:spPr>
          <a:xfrm>
            <a:off x="1378820" y="5043638"/>
            <a:ext cx="1287378" cy="555876"/>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 – 88</a:t>
            </a:r>
          </a:p>
          <a:p>
            <a:pPr algn="l"/>
            <a:r>
              <a:rPr lang="en-US" sz="1200" dirty="0">
                <a:latin typeface="Roboto Light" panose="02000000000000000000" pitchFamily="2" charset="0"/>
                <a:ea typeface="Roboto Light" panose="02000000000000000000" pitchFamily="2" charset="0"/>
              </a:rPr>
              <a:t>Control store - 237</a:t>
            </a:r>
            <a:endParaRPr lang="en-IN" sz="1200" dirty="0" err="1">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1B428760-BD63-400C-ABE0-B38F8C2CB7F7}"/>
              </a:ext>
            </a:extLst>
          </p:cNvPr>
          <p:cNvSpPr txBox="1"/>
          <p:nvPr/>
        </p:nvSpPr>
        <p:spPr>
          <a:xfrm>
            <a:off x="1424539" y="3461462"/>
            <a:ext cx="1241659" cy="555876"/>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Trail store – 86</a:t>
            </a:r>
          </a:p>
          <a:p>
            <a:pPr algn="l"/>
            <a:r>
              <a:rPr lang="en-US" sz="1200" dirty="0">
                <a:latin typeface="Roboto Light" panose="02000000000000000000" pitchFamily="2" charset="0"/>
                <a:ea typeface="Roboto Light" panose="02000000000000000000" pitchFamily="2" charset="0"/>
              </a:rPr>
              <a:t>Control store - 155</a:t>
            </a:r>
            <a:endParaRPr lang="en-IN" sz="1200" dirty="0" err="1">
              <a:latin typeface="Roboto Light" panose="02000000000000000000" pitchFamily="2" charset="0"/>
              <a:ea typeface="Roboto Light" panose="02000000000000000000" pitchFamily="2" charset="0"/>
            </a:endParaRPr>
          </a:p>
        </p:txBody>
      </p:sp>
      <p:pic>
        <p:nvPicPr>
          <p:cNvPr id="11" name="Picture 10">
            <a:extLst>
              <a:ext uri="{FF2B5EF4-FFF2-40B4-BE49-F238E27FC236}">
                <a16:creationId xmlns:a16="http://schemas.microsoft.com/office/drawing/2014/main" id="{FA80BAD0-EFD8-43FA-91C2-21A459D5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867" y="1277771"/>
            <a:ext cx="3445933" cy="1603521"/>
          </a:xfrm>
          <a:prstGeom prst="rect">
            <a:avLst/>
          </a:prstGeom>
        </p:spPr>
      </p:pic>
      <p:pic>
        <p:nvPicPr>
          <p:cNvPr id="13" name="Picture 12">
            <a:extLst>
              <a:ext uri="{FF2B5EF4-FFF2-40B4-BE49-F238E27FC236}">
                <a16:creationId xmlns:a16="http://schemas.microsoft.com/office/drawing/2014/main" id="{046F0E4C-F6DE-4147-9C6A-B014B9218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160" y="1277771"/>
            <a:ext cx="3551865" cy="1603521"/>
          </a:xfrm>
          <a:prstGeom prst="rect">
            <a:avLst/>
          </a:prstGeom>
        </p:spPr>
      </p:pic>
      <p:pic>
        <p:nvPicPr>
          <p:cNvPr id="19" name="Picture 18">
            <a:extLst>
              <a:ext uri="{FF2B5EF4-FFF2-40B4-BE49-F238E27FC236}">
                <a16:creationId xmlns:a16="http://schemas.microsoft.com/office/drawing/2014/main" id="{D17EB525-9E99-4B58-857D-2715A43FC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9866" y="3119458"/>
            <a:ext cx="3445933" cy="1714501"/>
          </a:xfrm>
          <a:prstGeom prst="rect">
            <a:avLst/>
          </a:prstGeom>
        </p:spPr>
      </p:pic>
      <p:pic>
        <p:nvPicPr>
          <p:cNvPr id="21" name="Picture 20">
            <a:extLst>
              <a:ext uri="{FF2B5EF4-FFF2-40B4-BE49-F238E27FC236}">
                <a16:creationId xmlns:a16="http://schemas.microsoft.com/office/drawing/2014/main" id="{B44E3222-DECF-4878-AC93-B7F7A79662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3159" y="3119457"/>
            <a:ext cx="3551865" cy="1714502"/>
          </a:xfrm>
          <a:prstGeom prst="rect">
            <a:avLst/>
          </a:prstGeom>
        </p:spPr>
      </p:pic>
      <p:pic>
        <p:nvPicPr>
          <p:cNvPr id="23" name="Picture 22">
            <a:extLst>
              <a:ext uri="{FF2B5EF4-FFF2-40B4-BE49-F238E27FC236}">
                <a16:creationId xmlns:a16="http://schemas.microsoft.com/office/drawing/2014/main" id="{55E6EFD4-46C7-431E-BDB7-995C249DF0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9867" y="4949679"/>
            <a:ext cx="3166534" cy="1603521"/>
          </a:xfrm>
          <a:prstGeom prst="rect">
            <a:avLst/>
          </a:prstGeom>
        </p:spPr>
      </p:pic>
      <p:pic>
        <p:nvPicPr>
          <p:cNvPr id="25" name="Picture 24">
            <a:extLst>
              <a:ext uri="{FF2B5EF4-FFF2-40B4-BE49-F238E27FC236}">
                <a16:creationId xmlns:a16="http://schemas.microsoft.com/office/drawing/2014/main" id="{AF392C43-77EF-4922-BE2A-76B73CF154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3159" y="4949679"/>
            <a:ext cx="3551865" cy="1603521"/>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6477</TotalTime>
  <Words>780</Words>
  <Application>Microsoft Office PowerPoint</Application>
  <PresentationFormat>Widescreen</PresentationFormat>
  <Paragraphs>71</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Roboto</vt:lpstr>
      <vt:lpstr>Roboto Medium</vt:lpstr>
      <vt:lpstr>Calibri</vt:lpstr>
      <vt:lpstr>Open Sans</vt:lpstr>
      <vt:lpstr>Arial Black</vt:lpstr>
      <vt:lpstr>Roboto Light</vt:lpstr>
      <vt:lpstr>Arial</vt:lpstr>
      <vt:lpstr>Office Theme</vt:lpstr>
      <vt:lpstr>Category review: Chips</vt:lpstr>
      <vt:lpstr>PowerPoint Presentation</vt:lpstr>
      <vt:lpstr>PowerPoint Presentation</vt:lpstr>
      <vt:lpstr>Task 1-   Data preparation and customer analytics </vt:lpstr>
      <vt:lpstr>PowerPoint Presentation</vt:lpstr>
      <vt:lpstr>PowerPoint Presentation</vt:lpstr>
      <vt:lpstr>PowerPoint Presentation</vt:lpstr>
      <vt:lpstr>Task -2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Siddhesh Pote</cp:lastModifiedBy>
  <cp:revision>479</cp:revision>
  <dcterms:created xsi:type="dcterms:W3CDTF">2018-02-07T23:23:24Z</dcterms:created>
  <dcterms:modified xsi:type="dcterms:W3CDTF">2020-12-22T07:56:51Z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